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10" r:id="rId2"/>
    <p:sldId id="412" r:id="rId3"/>
    <p:sldId id="415" r:id="rId4"/>
    <p:sldId id="387" r:id="rId5"/>
    <p:sldId id="425" r:id="rId6"/>
    <p:sldId id="416" r:id="rId7"/>
    <p:sldId id="399" r:id="rId8"/>
    <p:sldId id="408" r:id="rId9"/>
    <p:sldId id="400" r:id="rId10"/>
    <p:sldId id="401" r:id="rId11"/>
    <p:sldId id="404" r:id="rId12"/>
  </p:sldIdLst>
  <p:sldSz cx="20881975" cy="12241213"/>
  <p:notesSz cx="6858000" cy="9144000"/>
  <p:defaultTextStyle>
    <a:defPPr>
      <a:defRPr lang="nl-NL"/>
    </a:defPPr>
    <a:lvl1pPr marL="0" algn="l" defTabSz="185038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925191" algn="l" defTabSz="185038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1850382" algn="l" defTabSz="185038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2775577" algn="l" defTabSz="185038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3700764" algn="l" defTabSz="185038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4625954" algn="l" defTabSz="185038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5551145" algn="l" defTabSz="185038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6476340" algn="l" defTabSz="185038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7401531" algn="l" defTabSz="185038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6">
          <p15:clr>
            <a:srgbClr val="A4A3A4"/>
          </p15:clr>
        </p15:guide>
        <p15:guide id="2" pos="65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7375E"/>
    <a:srgbClr val="00AAD4"/>
    <a:srgbClr val="000000"/>
    <a:srgbClr val="E6B9B8"/>
    <a:srgbClr val="EA4524"/>
    <a:srgbClr val="F2DCDB"/>
    <a:srgbClr val="E7BCBB"/>
    <a:srgbClr val="D48A88"/>
    <a:srgbClr val="F9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4705" autoAdjust="0"/>
  </p:normalViewPr>
  <p:slideViewPr>
    <p:cSldViewPr>
      <p:cViewPr varScale="1">
        <p:scale>
          <a:sx n="60" d="100"/>
          <a:sy n="60" d="100"/>
        </p:scale>
        <p:origin x="786" y="72"/>
      </p:cViewPr>
      <p:guideLst>
        <p:guide orient="horz" pos="3856"/>
        <p:guide pos="65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670FB-1297-4238-9A69-82B2703FC748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685800"/>
            <a:ext cx="5848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1DC7F-A367-4E59-A1B9-8BD1FB47C0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67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976" algn="l" defTabSz="89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3948" algn="l" defTabSz="89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0922" algn="l" defTabSz="89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7896" algn="l" defTabSz="89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4872" algn="l" defTabSz="89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81844" algn="l" defTabSz="89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8820" algn="l" defTabSz="89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5791" algn="l" defTabSz="89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85800"/>
            <a:ext cx="5848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1DC7F-A367-4E59-A1B9-8BD1FB47C05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38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1DC7F-A367-4E59-A1B9-8BD1FB47C05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47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" y="0"/>
            <a:ext cx="20881975" cy="12241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07" tIns="91403" rIns="182807" bIns="91403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6156" y="3802713"/>
            <a:ext cx="17749678" cy="26239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2297" y="6936687"/>
            <a:ext cx="14617384" cy="31283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25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50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75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00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62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55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7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40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9671-132B-45C3-B072-50C59E9596D2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D45C-D470-49FC-8045-0D10635772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02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9671-132B-45C3-B072-50C59E9596D2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D45C-D470-49FC-8045-0D10635772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18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39432" y="490216"/>
            <a:ext cx="4698443" cy="104447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4108" y="490216"/>
            <a:ext cx="13747299" cy="104447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9671-132B-45C3-B072-50C59E9596D2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D45C-D470-49FC-8045-0D10635772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46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9671-132B-45C3-B072-50C59E9596D2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D45C-D470-49FC-8045-0D10635772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4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542" y="7866118"/>
            <a:ext cx="17749678" cy="2431241"/>
          </a:xfrm>
        </p:spPr>
        <p:txBody>
          <a:bodyPr anchor="t"/>
          <a:lstStyle>
            <a:lvl1pPr algn="l">
              <a:defRPr sz="82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9542" y="5188351"/>
            <a:ext cx="17749678" cy="2677765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25191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85038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77557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7007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62595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55114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4763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40153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9671-132B-45C3-B072-50C59E9596D2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D45C-D470-49FC-8045-0D10635772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4100" y="2856291"/>
            <a:ext cx="9222872" cy="807863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15009" y="2856291"/>
            <a:ext cx="9222872" cy="807863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9671-132B-45C3-B072-50C59E9596D2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D45C-D470-49FC-8045-0D10635772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70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106" y="2740116"/>
            <a:ext cx="9226499" cy="1141946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25191" indent="0">
              <a:buNone/>
              <a:defRPr sz="4100" b="1"/>
            </a:lvl2pPr>
            <a:lvl3pPr marL="1850382" indent="0">
              <a:buNone/>
              <a:defRPr sz="3700" b="1"/>
            </a:lvl3pPr>
            <a:lvl4pPr marL="2775577" indent="0">
              <a:buNone/>
              <a:defRPr sz="3300" b="1"/>
            </a:lvl4pPr>
            <a:lvl5pPr marL="3700764" indent="0">
              <a:buNone/>
              <a:defRPr sz="3300" b="1"/>
            </a:lvl5pPr>
            <a:lvl6pPr marL="4625954" indent="0">
              <a:buNone/>
              <a:defRPr sz="3300" b="1"/>
            </a:lvl6pPr>
            <a:lvl7pPr marL="5551145" indent="0">
              <a:buNone/>
              <a:defRPr sz="3300" b="1"/>
            </a:lvl7pPr>
            <a:lvl8pPr marL="6476340" indent="0">
              <a:buNone/>
              <a:defRPr sz="3300" b="1"/>
            </a:lvl8pPr>
            <a:lvl9pPr marL="7401531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4106" y="3882053"/>
            <a:ext cx="9226499" cy="7052866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07759" y="2740116"/>
            <a:ext cx="9230122" cy="1141946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25191" indent="0">
              <a:buNone/>
              <a:defRPr sz="4100" b="1"/>
            </a:lvl2pPr>
            <a:lvl3pPr marL="1850382" indent="0">
              <a:buNone/>
              <a:defRPr sz="3700" b="1"/>
            </a:lvl3pPr>
            <a:lvl4pPr marL="2775577" indent="0">
              <a:buNone/>
              <a:defRPr sz="3300" b="1"/>
            </a:lvl4pPr>
            <a:lvl5pPr marL="3700764" indent="0">
              <a:buNone/>
              <a:defRPr sz="3300" b="1"/>
            </a:lvl5pPr>
            <a:lvl6pPr marL="4625954" indent="0">
              <a:buNone/>
              <a:defRPr sz="3300" b="1"/>
            </a:lvl6pPr>
            <a:lvl7pPr marL="5551145" indent="0">
              <a:buNone/>
              <a:defRPr sz="3300" b="1"/>
            </a:lvl7pPr>
            <a:lvl8pPr marL="6476340" indent="0">
              <a:buNone/>
              <a:defRPr sz="3300" b="1"/>
            </a:lvl8pPr>
            <a:lvl9pPr marL="7401531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07759" y="3882053"/>
            <a:ext cx="9230122" cy="7052866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9671-132B-45C3-B072-50C59E9596D2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D45C-D470-49FC-8045-0D10635772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49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9671-132B-45C3-B072-50C59E9596D2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D45C-D470-49FC-8045-0D10635772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71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9671-132B-45C3-B072-50C59E9596D2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D45C-D470-49FC-8045-0D10635772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01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102" y="487388"/>
            <a:ext cx="6870026" cy="2074205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281" y="487392"/>
            <a:ext cx="11673603" cy="10447536"/>
          </a:xfrm>
        </p:spPr>
        <p:txBody>
          <a:bodyPr/>
          <a:lstStyle>
            <a:lvl1pPr>
              <a:defRPr sz="6300"/>
            </a:lvl1pPr>
            <a:lvl2pPr>
              <a:defRPr sz="5500"/>
            </a:lvl2pPr>
            <a:lvl3pPr>
              <a:defRPr sz="47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4102" y="2561588"/>
            <a:ext cx="6870026" cy="8373330"/>
          </a:xfrm>
        </p:spPr>
        <p:txBody>
          <a:bodyPr/>
          <a:lstStyle>
            <a:lvl1pPr marL="0" indent="0">
              <a:buNone/>
              <a:defRPr sz="2900"/>
            </a:lvl1pPr>
            <a:lvl2pPr marL="925191" indent="0">
              <a:buNone/>
              <a:defRPr sz="2500"/>
            </a:lvl2pPr>
            <a:lvl3pPr marL="1850382" indent="0">
              <a:buNone/>
              <a:defRPr sz="2000"/>
            </a:lvl3pPr>
            <a:lvl4pPr marL="2775577" indent="0">
              <a:buNone/>
              <a:defRPr sz="1800"/>
            </a:lvl4pPr>
            <a:lvl5pPr marL="3700764" indent="0">
              <a:buNone/>
              <a:defRPr sz="1800"/>
            </a:lvl5pPr>
            <a:lvl6pPr marL="4625954" indent="0">
              <a:buNone/>
              <a:defRPr sz="1800"/>
            </a:lvl6pPr>
            <a:lvl7pPr marL="5551145" indent="0">
              <a:buNone/>
              <a:defRPr sz="1800"/>
            </a:lvl7pPr>
            <a:lvl8pPr marL="6476340" indent="0">
              <a:buNone/>
              <a:defRPr sz="1800"/>
            </a:lvl8pPr>
            <a:lvl9pPr marL="7401531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9671-132B-45C3-B072-50C59E9596D2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D45C-D470-49FC-8045-0D10635772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02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022" y="8568853"/>
            <a:ext cx="12529185" cy="1011601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022" y="1093774"/>
            <a:ext cx="12529185" cy="7344728"/>
          </a:xfrm>
        </p:spPr>
        <p:txBody>
          <a:bodyPr/>
          <a:lstStyle>
            <a:lvl1pPr marL="0" indent="0">
              <a:buNone/>
              <a:defRPr sz="6300"/>
            </a:lvl1pPr>
            <a:lvl2pPr marL="925191" indent="0">
              <a:buNone/>
              <a:defRPr sz="5500"/>
            </a:lvl2pPr>
            <a:lvl3pPr marL="1850382" indent="0">
              <a:buNone/>
              <a:defRPr sz="4700"/>
            </a:lvl3pPr>
            <a:lvl4pPr marL="2775577" indent="0">
              <a:buNone/>
              <a:defRPr sz="4100"/>
            </a:lvl4pPr>
            <a:lvl5pPr marL="3700764" indent="0">
              <a:buNone/>
              <a:defRPr sz="4100"/>
            </a:lvl5pPr>
            <a:lvl6pPr marL="4625954" indent="0">
              <a:buNone/>
              <a:defRPr sz="4100"/>
            </a:lvl6pPr>
            <a:lvl7pPr marL="5551145" indent="0">
              <a:buNone/>
              <a:defRPr sz="4100"/>
            </a:lvl7pPr>
            <a:lvl8pPr marL="6476340" indent="0">
              <a:buNone/>
              <a:defRPr sz="4100"/>
            </a:lvl8pPr>
            <a:lvl9pPr marL="7401531" indent="0">
              <a:buNone/>
              <a:defRPr sz="41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3022" y="9580450"/>
            <a:ext cx="12529185" cy="1436642"/>
          </a:xfrm>
        </p:spPr>
        <p:txBody>
          <a:bodyPr/>
          <a:lstStyle>
            <a:lvl1pPr marL="0" indent="0">
              <a:buNone/>
              <a:defRPr sz="2900"/>
            </a:lvl1pPr>
            <a:lvl2pPr marL="925191" indent="0">
              <a:buNone/>
              <a:defRPr sz="2500"/>
            </a:lvl2pPr>
            <a:lvl3pPr marL="1850382" indent="0">
              <a:buNone/>
              <a:defRPr sz="2000"/>
            </a:lvl3pPr>
            <a:lvl4pPr marL="2775577" indent="0">
              <a:buNone/>
              <a:defRPr sz="1800"/>
            </a:lvl4pPr>
            <a:lvl5pPr marL="3700764" indent="0">
              <a:buNone/>
              <a:defRPr sz="1800"/>
            </a:lvl5pPr>
            <a:lvl6pPr marL="4625954" indent="0">
              <a:buNone/>
              <a:defRPr sz="1800"/>
            </a:lvl6pPr>
            <a:lvl7pPr marL="5551145" indent="0">
              <a:buNone/>
              <a:defRPr sz="1800"/>
            </a:lvl7pPr>
            <a:lvl8pPr marL="6476340" indent="0">
              <a:buNone/>
              <a:defRPr sz="1800"/>
            </a:lvl8pPr>
            <a:lvl9pPr marL="7401531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9671-132B-45C3-B072-50C59E9596D2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D45C-D470-49FC-8045-0D10635772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96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107" y="490221"/>
            <a:ext cx="18793779" cy="2040202"/>
          </a:xfrm>
          <a:prstGeom prst="rect">
            <a:avLst/>
          </a:prstGeom>
        </p:spPr>
        <p:txBody>
          <a:bodyPr vert="horz" lIns="185038" tIns="92519" rIns="185038" bIns="925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107" y="2856291"/>
            <a:ext cx="18793779" cy="8078635"/>
          </a:xfrm>
          <a:prstGeom prst="rect">
            <a:avLst/>
          </a:prstGeom>
        </p:spPr>
        <p:txBody>
          <a:bodyPr vert="horz" lIns="185038" tIns="92519" rIns="185038" bIns="925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4102" y="11345795"/>
            <a:ext cx="4872461" cy="651732"/>
          </a:xfrm>
          <a:prstGeom prst="rect">
            <a:avLst/>
          </a:prstGeom>
        </p:spPr>
        <p:txBody>
          <a:bodyPr vert="horz" lIns="185038" tIns="92519" rIns="185038" bIns="92519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9671-132B-45C3-B072-50C59E9596D2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34680" y="11345795"/>
            <a:ext cx="6612626" cy="651732"/>
          </a:xfrm>
          <a:prstGeom prst="rect">
            <a:avLst/>
          </a:prstGeom>
        </p:spPr>
        <p:txBody>
          <a:bodyPr vert="horz" lIns="185038" tIns="92519" rIns="185038" bIns="92519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965420" y="11345795"/>
            <a:ext cx="4872461" cy="651732"/>
          </a:xfrm>
          <a:prstGeom prst="rect">
            <a:avLst/>
          </a:prstGeom>
        </p:spPr>
        <p:txBody>
          <a:bodyPr vert="horz" lIns="185038" tIns="92519" rIns="185038" bIns="92519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D45C-D470-49FC-8045-0D10635772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1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50382" rtl="0" eaLnBrk="1" latinLnBrk="0" hangingPunct="1">
        <a:spcBef>
          <a:spcPct val="0"/>
        </a:spcBef>
        <a:buNone/>
        <a:defRPr sz="9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93895" indent="-693895" algn="l" defTabSz="1850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503435" indent="-578245" algn="l" defTabSz="1850382" rtl="0" eaLnBrk="1" latinLnBrk="0" hangingPunct="1">
        <a:spcBef>
          <a:spcPct val="20000"/>
        </a:spcBef>
        <a:buFont typeface="Arial" panose="020B0604020202020204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312978" indent="-462596" algn="l" defTabSz="1850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238171" indent="-462596" algn="l" defTabSz="1850382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63358" indent="-462596" algn="l" defTabSz="1850382" rtl="0" eaLnBrk="1" latinLnBrk="0" hangingPunct="1">
        <a:spcBef>
          <a:spcPct val="20000"/>
        </a:spcBef>
        <a:buFont typeface="Arial" panose="020B0604020202020204" pitchFamily="34" charset="0"/>
        <a:buChar char="»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088551" indent="-462596" algn="l" defTabSz="1850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013742" indent="-462596" algn="l" defTabSz="1850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6938935" indent="-462596" algn="l" defTabSz="1850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864126" indent="-462596" algn="l" defTabSz="1850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85038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25191" algn="l" defTabSz="185038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50382" algn="l" defTabSz="185038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775577" algn="l" defTabSz="185038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00764" algn="l" defTabSz="185038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25954" algn="l" defTabSz="185038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145" algn="l" defTabSz="185038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76340" algn="l" defTabSz="185038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401531" algn="l" defTabSz="185038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ergygobv.sharepoint.com/sites/kowa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390" y="-74388"/>
            <a:ext cx="20889364" cy="12241213"/>
            <a:chOff x="-2683" y="935685"/>
            <a:chExt cx="7584583" cy="9036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-2683" y="935685"/>
              <a:ext cx="7581900" cy="9036800"/>
            </a:xfrm>
            <a:prstGeom prst="rect">
              <a:avLst/>
            </a:prstGeom>
            <a:solidFill>
              <a:srgbClr val="00AAD4"/>
            </a:solidFill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1257300"/>
              <a:ext cx="7581900" cy="1611830"/>
            </a:xfrm>
            <a:prstGeom prst="rect">
              <a:avLst/>
            </a:prstGeom>
            <a:solidFill>
              <a:srgbClr val="4D4D4D"/>
            </a:solidFill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3451066" y="1513849"/>
              <a:ext cx="3660288" cy="1326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b" anchorCtr="0">
              <a:noAutofit/>
            </a:bodyPr>
            <a:lstStyle/>
            <a:p>
              <a:pPr>
                <a:lnSpc>
                  <a:spcPct val="125000"/>
                </a:lnSpc>
                <a:spcAft>
                  <a:spcPts val="0"/>
                </a:spcAft>
              </a:pPr>
              <a:r>
                <a:rPr lang="en-GB" sz="2800" dirty="0" err="1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Bijlage</a:t>
              </a:r>
              <a:r>
                <a:rPr lang="en-GB" sz="2800" dirty="0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bij</a:t>
              </a:r>
              <a:r>
                <a:rPr lang="en-GB" sz="2800" dirty="0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Technische</a:t>
              </a:r>
              <a:r>
                <a:rPr lang="en-GB" sz="2800" dirty="0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Handboek</a:t>
              </a:r>
              <a:r>
                <a:rPr lang="en-GB" sz="2800" dirty="0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D1.1 </a:t>
              </a:r>
              <a:r>
                <a:rPr lang="en-GB" sz="2800" dirty="0" err="1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en</a:t>
              </a:r>
              <a:r>
                <a:rPr lang="en-GB" sz="2800" dirty="0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D1.3</a:t>
              </a:r>
            </a:p>
            <a:p>
              <a:pPr>
                <a:lnSpc>
                  <a:spcPct val="125000"/>
                </a:lnSpc>
                <a:spcAft>
                  <a:spcPts val="0"/>
                </a:spcAft>
              </a:pPr>
              <a:endParaRPr lang="en-GB" sz="105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25000"/>
                </a:lnSpc>
                <a:spcAft>
                  <a:spcPts val="0"/>
                </a:spcAft>
              </a:pPr>
              <a:r>
                <a:rPr lang="en-GB" sz="2800" dirty="0" err="1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Figuren</a:t>
              </a:r>
              <a:r>
                <a:rPr lang="en-GB" sz="2800" dirty="0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t.b.v</a:t>
              </a:r>
              <a:r>
                <a:rPr lang="en-GB" sz="2800" dirty="0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GB" sz="2800" dirty="0" err="1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weergave</a:t>
              </a:r>
              <a:r>
                <a:rPr lang="en-GB" sz="2800" dirty="0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ruimtelijke</a:t>
              </a:r>
              <a:r>
                <a:rPr lang="en-GB" sz="2800" dirty="0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schematische</a:t>
              </a:r>
              <a:r>
                <a:rPr lang="en-GB" sz="2800" dirty="0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weergave</a:t>
              </a:r>
              <a:endPara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25000"/>
                </a:lnSpc>
                <a:spcAft>
                  <a:spcPts val="0"/>
                </a:spcAft>
              </a:pPr>
              <a:r>
                <a:rPr lang="nl-NL" sz="28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28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294197" y="1362653"/>
              <a:ext cx="0" cy="138676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-14780" y="361270"/>
            <a:ext cx="9087615" cy="2183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ctl00_onetidHeadbnnr2" descr="KoWaNet">
            <a:hlinkClick r:id="rId2" tooltip="&quot;KoWaNet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9" y="1008038"/>
            <a:ext cx="4767853" cy="73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01_WERK\100_AFBEELDINGEN\2018\20180717_mijnwater maankwartier kowanet (10)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14" b="8310"/>
          <a:stretch/>
        </p:blipFill>
        <p:spPr bwMode="auto">
          <a:xfrm>
            <a:off x="503883" y="2980306"/>
            <a:ext cx="8497166" cy="8468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8859" y="3322883"/>
            <a:ext cx="10967655" cy="80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3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7" y="1964063"/>
            <a:ext cx="18227809" cy="963876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ight Arrow 36"/>
          <p:cNvSpPr/>
          <p:nvPr/>
        </p:nvSpPr>
        <p:spPr>
          <a:xfrm>
            <a:off x="19353819" y="2968057"/>
            <a:ext cx="730421" cy="720081"/>
          </a:xfrm>
          <a:prstGeom prst="rightArrow">
            <a:avLst>
              <a:gd name="adj1" fmla="val 10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7000" tIns="43499" rIns="87000" bIns="43499" rtlCol="0" anchor="ctr"/>
          <a:lstStyle/>
          <a:p>
            <a:pPr algn="ctr" defTabSz="1760587"/>
            <a:endParaRPr lang="nl-NL" sz="357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5"/>
          <a:stretch/>
        </p:blipFill>
        <p:spPr bwMode="auto">
          <a:xfrm>
            <a:off x="8022260" y="1094631"/>
            <a:ext cx="1788411" cy="84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17593781" y="948629"/>
            <a:ext cx="624069" cy="923505"/>
          </a:xfrm>
          <a:prstGeom prst="upArrow">
            <a:avLst>
              <a:gd name="adj1" fmla="val 100000"/>
              <a:gd name="adj2" fmla="val 39793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43" tIns="48721" rIns="97443" bIns="48721" rtlCol="0" anchor="ctr"/>
          <a:lstStyle/>
          <a:p>
            <a:pPr algn="ctr" defTabSz="986323"/>
            <a:endParaRPr lang="nl-NL" sz="2000">
              <a:solidFill>
                <a:prstClr val="white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6725153" y="1295820"/>
            <a:ext cx="776867" cy="576314"/>
          </a:xfrm>
          <a:prstGeom prst="upArrow">
            <a:avLst>
              <a:gd name="adj1" fmla="val 100000"/>
              <a:gd name="adj2" fmla="val 0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43" tIns="48721" rIns="97443" bIns="48721" rtlCol="0" anchor="ctr"/>
          <a:lstStyle/>
          <a:p>
            <a:pPr algn="ctr" defTabSz="986323"/>
            <a:endParaRPr lang="nl-NL" sz="20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584" y="924618"/>
            <a:ext cx="1143981" cy="1074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3073374" y="1338199"/>
            <a:ext cx="1502794" cy="5578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768579" y="1953561"/>
            <a:ext cx="72008" cy="99852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93951" y="2083060"/>
            <a:ext cx="72008" cy="99852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357377" y="1916540"/>
            <a:ext cx="72008" cy="99852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18591781" y="3151945"/>
            <a:ext cx="816905" cy="311790"/>
          </a:xfrm>
          <a:prstGeom prst="rightArrow">
            <a:avLst>
              <a:gd name="adj1" fmla="val 68502"/>
              <a:gd name="adj2" fmla="val 3303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8491487" y="10042826"/>
            <a:ext cx="939232" cy="4496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6804583" y="8288180"/>
            <a:ext cx="1378828" cy="2462613"/>
          </a:xfrm>
          <a:prstGeom prst="can">
            <a:avLst>
              <a:gd name="adj" fmla="val 36874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Opslag</a:t>
            </a:r>
            <a:endParaRPr lang="en-GB" sz="2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lang="nl-NL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309" y="6151555"/>
            <a:ext cx="745534" cy="8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553" y="3024263"/>
            <a:ext cx="510954" cy="6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586" y="9815666"/>
            <a:ext cx="740028" cy="80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62470" y="9011525"/>
            <a:ext cx="1073677" cy="180394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Bron</a:t>
            </a:r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</a:t>
            </a:r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GWh</a:t>
            </a:r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8500135" y="6456495"/>
            <a:ext cx="884711" cy="326949"/>
          </a:xfrm>
          <a:prstGeom prst="rightArrow">
            <a:avLst>
              <a:gd name="adj1" fmla="val 69806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025304" y="6456495"/>
            <a:ext cx="1073677" cy="180394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Bron</a:t>
            </a:r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GWh</a:t>
            </a:r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03329" y="2946824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sp>
        <p:nvSpPr>
          <p:cNvPr id="40" name="Rectangle 39"/>
          <p:cNvSpPr/>
          <p:nvPr/>
        </p:nvSpPr>
        <p:spPr>
          <a:xfrm>
            <a:off x="18026762" y="6225484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5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sp>
        <p:nvSpPr>
          <p:cNvPr id="41" name="Rectangle 40"/>
          <p:cNvSpPr/>
          <p:nvPr/>
        </p:nvSpPr>
        <p:spPr>
          <a:xfrm>
            <a:off x="18026762" y="9882699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4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sp>
        <p:nvSpPr>
          <p:cNvPr id="38" name="Can 37"/>
          <p:cNvSpPr/>
          <p:nvPr/>
        </p:nvSpPr>
        <p:spPr>
          <a:xfrm rot="5400000">
            <a:off x="12600962" y="3681474"/>
            <a:ext cx="273114" cy="9529000"/>
          </a:xfrm>
          <a:prstGeom prst="can">
            <a:avLst>
              <a:gd name="adj" fmla="val 56210"/>
            </a:avLst>
          </a:prstGeom>
          <a:solidFill>
            <a:schemeClr val="accent1">
              <a:lumMod val="20000"/>
              <a:lumOff val="80000"/>
              <a:alpha val="25098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n 14"/>
          <p:cNvSpPr/>
          <p:nvPr/>
        </p:nvSpPr>
        <p:spPr>
          <a:xfrm rot="5400000">
            <a:off x="12267418" y="1684857"/>
            <a:ext cx="242690" cy="9785969"/>
          </a:xfrm>
          <a:prstGeom prst="can">
            <a:avLst>
              <a:gd name="adj" fmla="val 56210"/>
            </a:avLst>
          </a:prstGeom>
          <a:solidFill>
            <a:srgbClr val="F2DCDB">
              <a:alpha val="25098"/>
            </a:srgbClr>
          </a:solidFill>
          <a:ln>
            <a:solidFill>
              <a:srgbClr val="EA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>
            <a:off x="17873008" y="6456495"/>
            <a:ext cx="230321" cy="271702"/>
          </a:xfrm>
          <a:prstGeom prst="rightArrow">
            <a:avLst/>
          </a:prstGeom>
          <a:solidFill>
            <a:srgbClr val="EA452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Snip Single Corner Rectangle 41"/>
          <p:cNvSpPr/>
          <p:nvPr/>
        </p:nvSpPr>
        <p:spPr>
          <a:xfrm>
            <a:off x="0" y="0"/>
            <a:ext cx="2633584" cy="151209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LT </a:t>
            </a:r>
            <a:r>
              <a:rPr lang="en-GB" dirty="0" err="1" smtClean="0"/>
              <a:t>warmtenet</a:t>
            </a:r>
            <a:endParaRPr lang="en-GB" dirty="0"/>
          </a:p>
        </p:txBody>
      </p:sp>
      <p:sp>
        <p:nvSpPr>
          <p:cNvPr id="44" name="Bijschrift: pijl-links/-rechts 28">
            <a:extLst>
              <a:ext uri="{FF2B5EF4-FFF2-40B4-BE49-F238E27FC236}">
                <a16:creationId xmlns:a16="http://schemas.microsoft.com/office/drawing/2014/main" id="{6FAF154E-2152-4988-B5E7-A726D1558E79}"/>
              </a:ext>
            </a:extLst>
          </p:cNvPr>
          <p:cNvSpPr/>
          <p:nvPr/>
        </p:nvSpPr>
        <p:spPr>
          <a:xfrm rot="16200000">
            <a:off x="6581939" y="7313673"/>
            <a:ext cx="2065937" cy="894984"/>
          </a:xfrm>
          <a:prstGeom prst="leftRightArrowCallout">
            <a:avLst>
              <a:gd name="adj1" fmla="val 12760"/>
              <a:gd name="adj2" fmla="val 25000"/>
              <a:gd name="adj3" fmla="val 25000"/>
              <a:gd name="adj4" fmla="val 68481"/>
            </a:avLst>
          </a:prstGeom>
          <a:gradFill flip="none" rotWithShape="1">
            <a:gsLst>
              <a:gs pos="1000">
                <a:schemeClr val="accent6">
                  <a:lumMod val="60000"/>
                  <a:lumOff val="40000"/>
                </a:schemeClr>
              </a:gs>
              <a:gs pos="47000">
                <a:schemeClr val="accent6">
                  <a:lumMod val="40000"/>
                  <a:lumOff val="60000"/>
                </a:schemeClr>
              </a:gs>
              <a:gs pos="100000">
                <a:srgbClr val="FF5050"/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891871"/>
            <a:r>
              <a:rPr lang="nl-NL" sz="25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Collectieve WP</a:t>
            </a:r>
            <a:endParaRPr lang="nl-NL" sz="25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Can 44"/>
          <p:cNvSpPr/>
          <p:nvPr/>
        </p:nvSpPr>
        <p:spPr>
          <a:xfrm rot="5400000">
            <a:off x="6122591" y="9985597"/>
            <a:ext cx="192865" cy="971540"/>
          </a:xfrm>
          <a:prstGeom prst="can">
            <a:avLst>
              <a:gd name="adj" fmla="val 56210"/>
            </a:avLst>
          </a:prstGeom>
          <a:solidFill>
            <a:schemeClr val="accent1">
              <a:lumMod val="20000"/>
              <a:lumOff val="80000"/>
              <a:alpha val="25098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an 45"/>
          <p:cNvSpPr/>
          <p:nvPr/>
        </p:nvSpPr>
        <p:spPr>
          <a:xfrm rot="5400000">
            <a:off x="6126849" y="8658646"/>
            <a:ext cx="192866" cy="971540"/>
          </a:xfrm>
          <a:prstGeom prst="can">
            <a:avLst>
              <a:gd name="adj" fmla="val 56210"/>
            </a:avLst>
          </a:prstGeom>
          <a:solidFill>
            <a:srgbClr val="F2DCDB">
              <a:alpha val="25098"/>
            </a:srgbClr>
          </a:solidFill>
          <a:ln>
            <a:solidFill>
              <a:srgbClr val="EA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5536741" y="9312523"/>
            <a:ext cx="1600990" cy="6431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Actieve</a:t>
            </a:r>
            <a:r>
              <a:rPr lang="en-GB" sz="2400" dirty="0" smtClean="0"/>
              <a:t> </a:t>
            </a:r>
            <a:r>
              <a:rPr lang="en-GB" sz="2400" dirty="0" err="1" smtClean="0"/>
              <a:t>koeling</a:t>
            </a:r>
            <a:r>
              <a:rPr lang="en-GB" sz="2400" dirty="0"/>
              <a:t>?</a:t>
            </a:r>
          </a:p>
        </p:txBody>
      </p:sp>
      <p:sp>
        <p:nvSpPr>
          <p:cNvPr id="50" name="Bijschrift: pijl-links/-rechts 28">
            <a:extLst>
              <a:ext uri="{FF2B5EF4-FFF2-40B4-BE49-F238E27FC236}">
                <a16:creationId xmlns:a16="http://schemas.microsoft.com/office/drawing/2014/main" id="{6FAF154E-2152-4988-B5E7-A726D1558E79}"/>
              </a:ext>
            </a:extLst>
          </p:cNvPr>
          <p:cNvSpPr/>
          <p:nvPr/>
        </p:nvSpPr>
        <p:spPr>
          <a:xfrm rot="16200000">
            <a:off x="14121811" y="6530024"/>
            <a:ext cx="6536923" cy="894984"/>
          </a:xfrm>
          <a:prstGeom prst="leftRightArrowCallout">
            <a:avLst>
              <a:gd name="adj1" fmla="val 12760"/>
              <a:gd name="adj2" fmla="val 25000"/>
              <a:gd name="adj3" fmla="val 25000"/>
              <a:gd name="adj4" fmla="val 68481"/>
            </a:avLst>
          </a:prstGeom>
          <a:solidFill>
            <a:schemeClr val="accent6">
              <a:lumMod val="20000"/>
              <a:lumOff val="80000"/>
              <a:alpha val="5098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891871"/>
            <a:endParaRPr lang="nl-NL" sz="25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Bijschrift: pijl-links/-rechts 28">
            <a:extLst>
              <a:ext uri="{FF2B5EF4-FFF2-40B4-BE49-F238E27FC236}">
                <a16:creationId xmlns:a16="http://schemas.microsoft.com/office/drawing/2014/main" id="{6FAF154E-2152-4988-B5E7-A726D1558E79}"/>
              </a:ext>
            </a:extLst>
          </p:cNvPr>
          <p:cNvSpPr/>
          <p:nvPr/>
        </p:nvSpPr>
        <p:spPr>
          <a:xfrm rot="16200000">
            <a:off x="15905060" y="4742335"/>
            <a:ext cx="3003377" cy="894984"/>
          </a:xfrm>
          <a:prstGeom prst="leftRightArrowCallout">
            <a:avLst>
              <a:gd name="adj1" fmla="val 12760"/>
              <a:gd name="adj2" fmla="val 25000"/>
              <a:gd name="adj3" fmla="val 25000"/>
              <a:gd name="adj4" fmla="val 68481"/>
            </a:avLst>
          </a:prstGeom>
          <a:gradFill flip="none" rotWithShape="1">
            <a:gsLst>
              <a:gs pos="1000">
                <a:schemeClr val="accent6">
                  <a:lumMod val="60000"/>
                  <a:lumOff val="40000"/>
                </a:schemeClr>
              </a:gs>
              <a:gs pos="47000">
                <a:schemeClr val="accent6">
                  <a:lumMod val="40000"/>
                  <a:lumOff val="60000"/>
                </a:schemeClr>
              </a:gs>
              <a:gs pos="100000">
                <a:srgbClr val="FF5050"/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891871"/>
            <a:r>
              <a:rPr lang="nl-NL" sz="25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Booster WP</a:t>
            </a:r>
            <a:endParaRPr lang="nl-NL" sz="25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5741" y="1016547"/>
            <a:ext cx="2759605" cy="835144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15393381" y="360879"/>
            <a:ext cx="4298699" cy="580581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defPPr>
              <a:defRPr lang="nl-NL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defTabSz="986323"/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Woning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Unit</a:t>
            </a:r>
            <a:endParaRPr lang="nl-NL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3316067" y="287958"/>
            <a:ext cx="3096343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Gebied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Backbone</a:t>
            </a:r>
            <a:endParaRPr lang="nl-NL" sz="3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7156087" y="293388"/>
            <a:ext cx="3739158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Wijk(</a:t>
            </a:r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/ Cluster</a:t>
            </a:r>
            <a:endParaRPr lang="nl-NL" sz="3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11452971" y="287958"/>
            <a:ext cx="3904406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Gebouw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/ Sector</a:t>
            </a:r>
            <a:endParaRPr lang="nl-NL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7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7" y="1964063"/>
            <a:ext cx="18227809" cy="963876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ight Arrow 36"/>
          <p:cNvSpPr/>
          <p:nvPr/>
        </p:nvSpPr>
        <p:spPr>
          <a:xfrm>
            <a:off x="19353819" y="2968057"/>
            <a:ext cx="730421" cy="720081"/>
          </a:xfrm>
          <a:prstGeom prst="rightArrow">
            <a:avLst>
              <a:gd name="adj1" fmla="val 10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7000" tIns="43499" rIns="87000" bIns="43499" rtlCol="0" anchor="ctr"/>
          <a:lstStyle/>
          <a:p>
            <a:pPr algn="ctr" defTabSz="1760587"/>
            <a:endParaRPr lang="nl-NL" sz="357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5"/>
          <a:stretch/>
        </p:blipFill>
        <p:spPr bwMode="auto">
          <a:xfrm>
            <a:off x="8022260" y="1094631"/>
            <a:ext cx="1788411" cy="84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17593781" y="948629"/>
            <a:ext cx="624069" cy="923505"/>
          </a:xfrm>
          <a:prstGeom prst="upArrow">
            <a:avLst>
              <a:gd name="adj1" fmla="val 100000"/>
              <a:gd name="adj2" fmla="val 39793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43" tIns="48721" rIns="97443" bIns="48721" rtlCol="0" anchor="ctr"/>
          <a:lstStyle/>
          <a:p>
            <a:pPr algn="ctr" defTabSz="986323"/>
            <a:endParaRPr lang="nl-NL" sz="2000">
              <a:solidFill>
                <a:prstClr val="white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6725153" y="1295820"/>
            <a:ext cx="776867" cy="576314"/>
          </a:xfrm>
          <a:prstGeom prst="upArrow">
            <a:avLst>
              <a:gd name="adj1" fmla="val 100000"/>
              <a:gd name="adj2" fmla="val 0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43" tIns="48721" rIns="97443" bIns="48721" rtlCol="0" anchor="ctr"/>
          <a:lstStyle/>
          <a:p>
            <a:pPr algn="ctr" defTabSz="986323"/>
            <a:endParaRPr lang="nl-NL" sz="20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584" y="924618"/>
            <a:ext cx="1143981" cy="1074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3073374" y="1338199"/>
            <a:ext cx="1502794" cy="5578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624563" y="1944142"/>
            <a:ext cx="0" cy="949563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269083" y="2155068"/>
            <a:ext cx="36000" cy="93661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357377" y="1512094"/>
            <a:ext cx="72008" cy="99852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18591781" y="3151945"/>
            <a:ext cx="816905" cy="311790"/>
          </a:xfrm>
          <a:prstGeom prst="rightArrow">
            <a:avLst>
              <a:gd name="adj1" fmla="val 68502"/>
              <a:gd name="adj2" fmla="val 3303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8491487" y="10042826"/>
            <a:ext cx="939232" cy="4496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6804583" y="8288180"/>
            <a:ext cx="1378828" cy="2462613"/>
          </a:xfrm>
          <a:prstGeom prst="can">
            <a:avLst>
              <a:gd name="adj" fmla="val 36874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Opslag</a:t>
            </a:r>
            <a:endParaRPr lang="en-GB" sz="2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lang="nl-NL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309" y="6151555"/>
            <a:ext cx="745534" cy="8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553" y="3024263"/>
            <a:ext cx="510954" cy="6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586" y="9815666"/>
            <a:ext cx="740028" cy="80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62470" y="9011525"/>
            <a:ext cx="1073677" cy="180394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Bron</a:t>
            </a:r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</a:t>
            </a:r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GWh</a:t>
            </a:r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8500135" y="6456495"/>
            <a:ext cx="884711" cy="326949"/>
          </a:xfrm>
          <a:prstGeom prst="rightArrow">
            <a:avLst>
              <a:gd name="adj1" fmla="val 69806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025304" y="6456495"/>
            <a:ext cx="1073677" cy="180394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Bron</a:t>
            </a:r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GWh</a:t>
            </a:r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03329" y="2946824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sp>
        <p:nvSpPr>
          <p:cNvPr id="40" name="Rectangle 39"/>
          <p:cNvSpPr/>
          <p:nvPr/>
        </p:nvSpPr>
        <p:spPr>
          <a:xfrm>
            <a:off x="18026762" y="6225484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5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sp>
        <p:nvSpPr>
          <p:cNvPr id="41" name="Rectangle 40"/>
          <p:cNvSpPr/>
          <p:nvPr/>
        </p:nvSpPr>
        <p:spPr>
          <a:xfrm>
            <a:off x="18026762" y="9882699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4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sp>
        <p:nvSpPr>
          <p:cNvPr id="42" name="Snip Single Corner Rectangle 41"/>
          <p:cNvSpPr/>
          <p:nvPr/>
        </p:nvSpPr>
        <p:spPr>
          <a:xfrm>
            <a:off x="0" y="0"/>
            <a:ext cx="2633584" cy="151209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MT/HT </a:t>
            </a:r>
          </a:p>
          <a:p>
            <a:pPr algn="ctr"/>
            <a:r>
              <a:rPr lang="en-GB" dirty="0" err="1" smtClean="0"/>
              <a:t>warmtenet</a:t>
            </a:r>
            <a:endParaRPr lang="en-GB" dirty="0"/>
          </a:p>
        </p:txBody>
      </p:sp>
      <p:sp>
        <p:nvSpPr>
          <p:cNvPr id="44" name="Can 43"/>
          <p:cNvSpPr/>
          <p:nvPr/>
        </p:nvSpPr>
        <p:spPr>
          <a:xfrm rot="5400000">
            <a:off x="13325775" y="1095988"/>
            <a:ext cx="248116" cy="8339596"/>
          </a:xfrm>
          <a:prstGeom prst="can">
            <a:avLst>
              <a:gd name="adj" fmla="val 56210"/>
            </a:avLst>
          </a:prstGeom>
          <a:solidFill>
            <a:schemeClr val="accent1">
              <a:lumMod val="20000"/>
              <a:lumOff val="80000"/>
              <a:alpha val="25098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273" tIns="44136" rIns="88273" bIns="44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38"/>
          </a:p>
        </p:txBody>
      </p:sp>
      <p:sp>
        <p:nvSpPr>
          <p:cNvPr id="45" name="Can 44"/>
          <p:cNvSpPr/>
          <p:nvPr/>
        </p:nvSpPr>
        <p:spPr>
          <a:xfrm rot="5400000">
            <a:off x="13076321" y="-1396239"/>
            <a:ext cx="226443" cy="8665465"/>
          </a:xfrm>
          <a:prstGeom prst="can">
            <a:avLst>
              <a:gd name="adj" fmla="val 56210"/>
            </a:avLst>
          </a:prstGeom>
          <a:solidFill>
            <a:srgbClr val="F2DCDB">
              <a:alpha val="25098"/>
            </a:srgbClr>
          </a:solidFill>
          <a:ln>
            <a:solidFill>
              <a:srgbClr val="EA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273" tIns="44136" rIns="88273" bIns="44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38"/>
          </a:p>
        </p:txBody>
      </p:sp>
      <p:sp>
        <p:nvSpPr>
          <p:cNvPr id="46" name="Bijschrift: pijl-links/-rechts 28">
            <a:extLst>
              <a:ext uri="{FF2B5EF4-FFF2-40B4-BE49-F238E27FC236}">
                <a16:creationId xmlns:a16="http://schemas.microsoft.com/office/drawing/2014/main" id="{6FAF154E-2152-4988-B5E7-A726D1558E79}"/>
              </a:ext>
            </a:extLst>
          </p:cNvPr>
          <p:cNvSpPr/>
          <p:nvPr/>
        </p:nvSpPr>
        <p:spPr>
          <a:xfrm rot="16200000">
            <a:off x="5900960" y="5539356"/>
            <a:ext cx="5894169" cy="863982"/>
          </a:xfrm>
          <a:prstGeom prst="leftRightArrowCallout">
            <a:avLst>
              <a:gd name="adj1" fmla="val 12760"/>
              <a:gd name="adj2" fmla="val 25000"/>
              <a:gd name="adj3" fmla="val 25000"/>
              <a:gd name="adj4" fmla="val 68481"/>
            </a:avLst>
          </a:prstGeom>
          <a:gradFill flip="none" rotWithShape="1">
            <a:gsLst>
              <a:gs pos="1000">
                <a:schemeClr val="accent6">
                  <a:lumMod val="60000"/>
                  <a:lumOff val="40000"/>
                </a:schemeClr>
              </a:gs>
              <a:gs pos="47000">
                <a:schemeClr val="accent6">
                  <a:lumMod val="40000"/>
                  <a:lumOff val="60000"/>
                </a:schemeClr>
              </a:gs>
              <a:gs pos="100000">
                <a:srgbClr val="FF5050"/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826138"/>
            <a:r>
              <a:rPr lang="nl-NL" sz="2414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Collectieve WP</a:t>
            </a:r>
          </a:p>
        </p:txBody>
      </p:sp>
      <p:sp>
        <p:nvSpPr>
          <p:cNvPr id="47" name="Can 46"/>
          <p:cNvSpPr/>
          <p:nvPr/>
        </p:nvSpPr>
        <p:spPr>
          <a:xfrm rot="5400000">
            <a:off x="6272178" y="9851716"/>
            <a:ext cx="186184" cy="937886"/>
          </a:xfrm>
          <a:prstGeom prst="can">
            <a:avLst>
              <a:gd name="adj" fmla="val 56210"/>
            </a:avLst>
          </a:prstGeom>
          <a:solidFill>
            <a:schemeClr val="accent1">
              <a:lumMod val="20000"/>
              <a:lumOff val="80000"/>
              <a:alpha val="25098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273" tIns="44136" rIns="88273" bIns="44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38"/>
          </a:p>
        </p:txBody>
      </p:sp>
      <p:sp>
        <p:nvSpPr>
          <p:cNvPr id="48" name="Can 47"/>
          <p:cNvSpPr/>
          <p:nvPr/>
        </p:nvSpPr>
        <p:spPr>
          <a:xfrm rot="5400000">
            <a:off x="6276288" y="8570730"/>
            <a:ext cx="186186" cy="937886"/>
          </a:xfrm>
          <a:prstGeom prst="can">
            <a:avLst>
              <a:gd name="adj" fmla="val 56210"/>
            </a:avLst>
          </a:prstGeom>
          <a:solidFill>
            <a:srgbClr val="F2DCDB">
              <a:alpha val="25098"/>
            </a:srgbClr>
          </a:solidFill>
          <a:ln>
            <a:solidFill>
              <a:srgbClr val="EA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273" tIns="44136" rIns="88273" bIns="44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38"/>
          </a:p>
        </p:txBody>
      </p:sp>
      <p:cxnSp>
        <p:nvCxnSpPr>
          <p:cNvPr id="24" name="Elbow Connector 23"/>
          <p:cNvCxnSpPr>
            <a:stCxn id="45" idx="1"/>
            <a:endCxn id="40" idx="1"/>
          </p:cNvCxnSpPr>
          <p:nvPr/>
        </p:nvCxnSpPr>
        <p:spPr>
          <a:xfrm>
            <a:off x="17522275" y="2936494"/>
            <a:ext cx="504487" cy="3631539"/>
          </a:xfrm>
          <a:prstGeom prst="bentConnector3">
            <a:avLst/>
          </a:prstGeom>
          <a:ln w="57150">
            <a:solidFill>
              <a:srgbClr val="EA45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endCxn id="14" idx="1"/>
          </p:cNvCxnSpPr>
          <p:nvPr/>
        </p:nvCxnSpPr>
        <p:spPr>
          <a:xfrm>
            <a:off x="17619632" y="2910818"/>
            <a:ext cx="483697" cy="378555"/>
          </a:xfrm>
          <a:prstGeom prst="bentConnector3">
            <a:avLst/>
          </a:prstGeom>
          <a:ln w="57150">
            <a:solidFill>
              <a:srgbClr val="EA45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Bijschrift: pijl-links/-rechts 28">
            <a:extLst>
              <a:ext uri="{FF2B5EF4-FFF2-40B4-BE49-F238E27FC236}">
                <a16:creationId xmlns:a16="http://schemas.microsoft.com/office/drawing/2014/main" id="{6FAF154E-2152-4988-B5E7-A726D1558E79}"/>
              </a:ext>
            </a:extLst>
          </p:cNvPr>
          <p:cNvSpPr/>
          <p:nvPr/>
        </p:nvSpPr>
        <p:spPr>
          <a:xfrm rot="16200000">
            <a:off x="8850385" y="4267796"/>
            <a:ext cx="3513416" cy="863982"/>
          </a:xfrm>
          <a:prstGeom prst="leftRightArrowCallout">
            <a:avLst>
              <a:gd name="adj1" fmla="val 12760"/>
              <a:gd name="adj2" fmla="val 25000"/>
              <a:gd name="adj3" fmla="val 25000"/>
              <a:gd name="adj4" fmla="val 68481"/>
            </a:avLst>
          </a:prstGeom>
          <a:gradFill flip="none" rotWithShape="1">
            <a:gsLst>
              <a:gs pos="1000">
                <a:schemeClr val="accent6">
                  <a:lumMod val="60000"/>
                  <a:lumOff val="40000"/>
                </a:schemeClr>
              </a:gs>
              <a:gs pos="47000">
                <a:schemeClr val="accent6">
                  <a:lumMod val="40000"/>
                  <a:lumOff val="60000"/>
                </a:schemeClr>
              </a:gs>
              <a:gs pos="100000">
                <a:srgbClr val="FF5050"/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826138"/>
            <a:r>
              <a:rPr lang="nl-NL" sz="2414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Collectieve WP</a:t>
            </a:r>
          </a:p>
        </p:txBody>
      </p:sp>
      <p:sp>
        <p:nvSpPr>
          <p:cNvPr id="53" name="Can 52"/>
          <p:cNvSpPr/>
          <p:nvPr/>
        </p:nvSpPr>
        <p:spPr>
          <a:xfrm rot="5400000">
            <a:off x="12865190" y="5497249"/>
            <a:ext cx="214332" cy="9618672"/>
          </a:xfrm>
          <a:prstGeom prst="can">
            <a:avLst>
              <a:gd name="adj" fmla="val 56210"/>
            </a:avLst>
          </a:prstGeom>
          <a:solidFill>
            <a:schemeClr val="accent1">
              <a:lumMod val="20000"/>
              <a:lumOff val="80000"/>
              <a:alpha val="25098"/>
            </a:schemeClr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273" tIns="44136" rIns="88273" bIns="44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38"/>
          </a:p>
        </p:txBody>
      </p:sp>
      <p:sp>
        <p:nvSpPr>
          <p:cNvPr id="54" name="Can 53"/>
          <p:cNvSpPr/>
          <p:nvPr/>
        </p:nvSpPr>
        <p:spPr>
          <a:xfrm rot="5400000">
            <a:off x="12869300" y="4216263"/>
            <a:ext cx="214334" cy="9618672"/>
          </a:xfrm>
          <a:prstGeom prst="can">
            <a:avLst>
              <a:gd name="adj" fmla="val 56210"/>
            </a:avLst>
          </a:prstGeom>
          <a:solidFill>
            <a:srgbClr val="F2DCDB">
              <a:alpha val="25098"/>
            </a:srgbClr>
          </a:solidFill>
          <a:ln>
            <a:solidFill>
              <a:srgbClr val="EA452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273" tIns="44136" rIns="88273" bIns="44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38"/>
          </a:p>
        </p:txBody>
      </p:sp>
      <p:sp>
        <p:nvSpPr>
          <p:cNvPr id="23" name="Rectangle 22"/>
          <p:cNvSpPr/>
          <p:nvPr/>
        </p:nvSpPr>
        <p:spPr>
          <a:xfrm>
            <a:off x="14922831" y="9344533"/>
            <a:ext cx="2740553" cy="6431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4-pijps system </a:t>
            </a:r>
          </a:p>
          <a:p>
            <a:pPr algn="ctr"/>
            <a:r>
              <a:rPr lang="en-GB" sz="2400" dirty="0" err="1" smtClean="0"/>
              <a:t>voor</a:t>
            </a:r>
            <a:r>
              <a:rPr lang="en-GB" sz="2400" dirty="0" smtClean="0"/>
              <a:t> </a:t>
            </a:r>
            <a:r>
              <a:rPr lang="en-GB" sz="2400" dirty="0" err="1" smtClean="0"/>
              <a:t>koeling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5741" y="1016547"/>
            <a:ext cx="2759605" cy="835144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15393381" y="360879"/>
            <a:ext cx="4298699" cy="580581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defPPr>
              <a:defRPr lang="nl-NL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defTabSz="986323"/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Woning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Unit</a:t>
            </a:r>
            <a:endParaRPr lang="nl-NL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316067" y="287958"/>
            <a:ext cx="3096343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Gebied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Backbone</a:t>
            </a:r>
            <a:endParaRPr lang="nl-NL" sz="3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7156087" y="293388"/>
            <a:ext cx="3739158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Wijk(</a:t>
            </a:r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/ Cluster</a:t>
            </a:r>
            <a:endParaRPr lang="nl-NL" sz="3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11452971" y="287958"/>
            <a:ext cx="3904406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Gebouw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/ Sector</a:t>
            </a:r>
            <a:endParaRPr lang="nl-NL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9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739" y="1512094"/>
            <a:ext cx="11394412" cy="9394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7166" y="542354"/>
            <a:ext cx="3580898" cy="1538808"/>
          </a:xfrm>
          <a:prstGeom prst="rect">
            <a:avLst/>
          </a:prstGeom>
          <a:noFill/>
        </p:spPr>
        <p:txBody>
          <a:bodyPr wrap="none" lIns="182807" tIns="91403" rIns="182807" bIns="91403" rtlCol="0">
            <a:spAutoFit/>
          </a:bodyPr>
          <a:lstStyle/>
          <a:p>
            <a:r>
              <a:rPr lang="en-GB" sz="4400" dirty="0" err="1" smtClean="0">
                <a:solidFill>
                  <a:srgbClr val="00AAD4"/>
                </a:solidFill>
              </a:rPr>
              <a:t>Schaalniveaus</a:t>
            </a:r>
            <a:endParaRPr lang="en-GB" sz="4400" dirty="0" smtClean="0">
              <a:solidFill>
                <a:srgbClr val="00AAD4"/>
              </a:solidFill>
            </a:endParaRPr>
          </a:p>
          <a:p>
            <a:endParaRPr lang="nl-NL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87" y="109429"/>
            <a:ext cx="20020999" cy="120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57360"/>
              </p:ext>
            </p:extLst>
          </p:nvPr>
        </p:nvGraphicFramePr>
        <p:xfrm>
          <a:off x="297820" y="1291079"/>
          <a:ext cx="20296299" cy="10662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0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75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70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65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60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55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50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45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40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35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30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25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20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15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10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1081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5</a:t>
                      </a:r>
                      <a:endParaRPr lang="nl-NL" sz="4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sz="3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97820" y="215950"/>
            <a:ext cx="8071871" cy="1538808"/>
          </a:xfrm>
          <a:prstGeom prst="rect">
            <a:avLst/>
          </a:prstGeom>
          <a:noFill/>
        </p:spPr>
        <p:txBody>
          <a:bodyPr wrap="none" lIns="182807" tIns="91403" rIns="182807" bIns="91403" rtlCol="0">
            <a:spAutoFit/>
          </a:bodyPr>
          <a:lstStyle/>
          <a:p>
            <a:r>
              <a:rPr lang="en-GB" sz="4400" dirty="0" err="1" smtClean="0">
                <a:solidFill>
                  <a:srgbClr val="00AAD4"/>
                </a:solidFill>
              </a:rPr>
              <a:t>Onderlegger</a:t>
            </a:r>
            <a:r>
              <a:rPr lang="en-GB" sz="4400" dirty="0" smtClean="0">
                <a:solidFill>
                  <a:srgbClr val="00AAD4"/>
                </a:solidFill>
              </a:rPr>
              <a:t> </a:t>
            </a:r>
            <a:r>
              <a:rPr lang="en-GB" sz="4400" dirty="0" err="1" smtClean="0">
                <a:solidFill>
                  <a:srgbClr val="00AAD4"/>
                </a:solidFill>
              </a:rPr>
              <a:t>Temperatuurniveaus</a:t>
            </a:r>
            <a:endParaRPr lang="en-GB" sz="4400" dirty="0" smtClean="0">
              <a:solidFill>
                <a:srgbClr val="00AAD4"/>
              </a:solidFill>
            </a:endParaRPr>
          </a:p>
          <a:p>
            <a:endParaRPr lang="nl-NL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90" y="286523"/>
            <a:ext cx="4998913" cy="1538808"/>
          </a:xfrm>
          <a:prstGeom prst="rect">
            <a:avLst/>
          </a:prstGeom>
          <a:noFill/>
        </p:spPr>
        <p:txBody>
          <a:bodyPr wrap="none" lIns="182807" tIns="91403" rIns="182807" bIns="91403" rtlCol="0">
            <a:spAutoFit/>
          </a:bodyPr>
          <a:lstStyle/>
          <a:p>
            <a:r>
              <a:rPr lang="en-GB" sz="4400" dirty="0" err="1" smtClean="0">
                <a:solidFill>
                  <a:srgbClr val="00AAD4"/>
                </a:solidFill>
              </a:rPr>
              <a:t>Figuren</a:t>
            </a:r>
            <a:r>
              <a:rPr lang="en-GB" sz="4400" dirty="0" smtClean="0">
                <a:solidFill>
                  <a:srgbClr val="00AAD4"/>
                </a:solidFill>
              </a:rPr>
              <a:t> </a:t>
            </a:r>
            <a:r>
              <a:rPr lang="en-GB" sz="4400" dirty="0" err="1" smtClean="0">
                <a:solidFill>
                  <a:srgbClr val="00AAD4"/>
                </a:solidFill>
              </a:rPr>
              <a:t>en</a:t>
            </a:r>
            <a:r>
              <a:rPr lang="en-GB" sz="4400" dirty="0" smtClean="0">
                <a:solidFill>
                  <a:srgbClr val="00AAD4"/>
                </a:solidFill>
              </a:rPr>
              <a:t> </a:t>
            </a:r>
            <a:r>
              <a:rPr lang="en-GB" sz="4400" dirty="0" err="1" smtClean="0">
                <a:solidFill>
                  <a:srgbClr val="00AAD4"/>
                </a:solidFill>
              </a:rPr>
              <a:t>icoontjes</a:t>
            </a:r>
            <a:endParaRPr lang="en-GB" sz="4400" dirty="0" smtClean="0">
              <a:solidFill>
                <a:srgbClr val="00AAD4"/>
              </a:solidFill>
            </a:endParaRPr>
          </a:p>
          <a:p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5"/>
          <a:stretch/>
        </p:blipFill>
        <p:spPr bwMode="auto">
          <a:xfrm>
            <a:off x="2111873" y="5517107"/>
            <a:ext cx="3223930" cy="144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654" y="3912506"/>
            <a:ext cx="1617184" cy="1008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146" y="7491053"/>
            <a:ext cx="3243433" cy="981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810" y="2358276"/>
            <a:ext cx="1118875" cy="1128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2937" y="2699846"/>
            <a:ext cx="1542166" cy="704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429" y="4379160"/>
            <a:ext cx="1435636" cy="50456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510" y="4157988"/>
            <a:ext cx="1598140" cy="160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7802" y="6067825"/>
            <a:ext cx="1109627" cy="112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2755" y="2215352"/>
            <a:ext cx="1688706" cy="1693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98699" y="2317314"/>
            <a:ext cx="1676503" cy="2061846"/>
          </a:xfrm>
          <a:prstGeom prst="rect">
            <a:avLst/>
          </a:prstGeom>
        </p:spPr>
      </p:pic>
      <p:sp>
        <p:nvSpPr>
          <p:cNvPr id="13" name="Flowchart: Direct Access Storage 12"/>
          <p:cNvSpPr/>
          <p:nvPr/>
        </p:nvSpPr>
        <p:spPr>
          <a:xfrm rot="16200000">
            <a:off x="17461204" y="7502191"/>
            <a:ext cx="1615621" cy="1125205"/>
          </a:xfrm>
          <a:prstGeom prst="flowChartMagneticDru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399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5202" y="2265836"/>
            <a:ext cx="2201020" cy="2195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98699" y="4514587"/>
            <a:ext cx="1579791" cy="20268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8658" y="4479633"/>
            <a:ext cx="1632549" cy="2096772"/>
          </a:xfrm>
          <a:prstGeom prst="rect">
            <a:avLst/>
          </a:prstGeom>
        </p:spPr>
      </p:pic>
      <p:sp>
        <p:nvSpPr>
          <p:cNvPr id="17" name="Bijschrift: pijl-links/-rechts 28">
            <a:extLst>
              <a:ext uri="{FF2B5EF4-FFF2-40B4-BE49-F238E27FC236}">
                <a16:creationId xmlns:a16="http://schemas.microsoft.com/office/drawing/2014/main" id="{6FAF154E-2152-4988-B5E7-A726D1558E79}"/>
              </a:ext>
            </a:extLst>
          </p:cNvPr>
          <p:cNvSpPr/>
          <p:nvPr/>
        </p:nvSpPr>
        <p:spPr>
          <a:xfrm rot="16200000">
            <a:off x="16924611" y="3294354"/>
            <a:ext cx="3003377" cy="894984"/>
          </a:xfrm>
          <a:prstGeom prst="leftRightArrowCallout">
            <a:avLst>
              <a:gd name="adj1" fmla="val 12760"/>
              <a:gd name="adj2" fmla="val 25000"/>
              <a:gd name="adj3" fmla="val 25000"/>
              <a:gd name="adj4" fmla="val 68481"/>
            </a:avLst>
          </a:prstGeom>
          <a:gradFill flip="none" rotWithShape="1">
            <a:gsLst>
              <a:gs pos="1000">
                <a:schemeClr val="accent6">
                  <a:lumMod val="60000"/>
                  <a:lumOff val="40000"/>
                </a:schemeClr>
              </a:gs>
              <a:gs pos="47000">
                <a:schemeClr val="accent6">
                  <a:lumMod val="40000"/>
                  <a:lumOff val="60000"/>
                </a:schemeClr>
              </a:gs>
              <a:gs pos="100000">
                <a:srgbClr val="FF5050"/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891871"/>
            <a:r>
              <a:rPr lang="nl-NL" sz="25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Booster WP</a:t>
            </a:r>
            <a:endParaRPr lang="nl-NL" sz="25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Bijschrift: pijl-links/-rechts 28">
            <a:extLst>
              <a:ext uri="{FF2B5EF4-FFF2-40B4-BE49-F238E27FC236}">
                <a16:creationId xmlns:a16="http://schemas.microsoft.com/office/drawing/2014/main" id="{6FAF154E-2152-4988-B5E7-A726D1558E79}"/>
              </a:ext>
            </a:extLst>
          </p:cNvPr>
          <p:cNvSpPr/>
          <p:nvPr/>
        </p:nvSpPr>
        <p:spPr>
          <a:xfrm rot="16200000">
            <a:off x="14848024" y="3417804"/>
            <a:ext cx="3554111" cy="863982"/>
          </a:xfrm>
          <a:prstGeom prst="leftRightArrowCallout">
            <a:avLst>
              <a:gd name="adj1" fmla="val 12760"/>
              <a:gd name="adj2" fmla="val 25000"/>
              <a:gd name="adj3" fmla="val 25000"/>
              <a:gd name="adj4" fmla="val 68481"/>
            </a:avLst>
          </a:prstGeom>
          <a:gradFill flip="none" rotWithShape="1">
            <a:gsLst>
              <a:gs pos="1000">
                <a:schemeClr val="accent6">
                  <a:lumMod val="60000"/>
                  <a:lumOff val="40000"/>
                </a:schemeClr>
              </a:gs>
              <a:gs pos="47000">
                <a:schemeClr val="accent6">
                  <a:lumMod val="40000"/>
                  <a:lumOff val="60000"/>
                </a:schemeClr>
              </a:gs>
              <a:gs pos="100000">
                <a:srgbClr val="FF5050"/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826138"/>
            <a:r>
              <a:rPr lang="nl-NL" sz="2414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Collectieve WP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44345" y="6683510"/>
            <a:ext cx="1288498" cy="20615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070908" y="6642013"/>
            <a:ext cx="1319547" cy="21156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21796" y="9402408"/>
            <a:ext cx="1461385" cy="14613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55495" y="7764770"/>
            <a:ext cx="1304361" cy="13043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124020" y="9609478"/>
            <a:ext cx="2730786" cy="10472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12899608" y="9069131"/>
            <a:ext cx="2152207" cy="2127938"/>
          </a:xfrm>
          <a:prstGeom prst="rect">
            <a:avLst/>
          </a:prstGeom>
        </p:spPr>
      </p:pic>
      <p:sp>
        <p:nvSpPr>
          <p:cNvPr id="29" name="Can 28"/>
          <p:cNvSpPr/>
          <p:nvPr/>
        </p:nvSpPr>
        <p:spPr>
          <a:xfrm>
            <a:off x="15921622" y="6724508"/>
            <a:ext cx="1378828" cy="2181915"/>
          </a:xfrm>
          <a:prstGeom prst="can">
            <a:avLst>
              <a:gd name="adj" fmla="val 45018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Opslag</a:t>
            </a:r>
            <a:endParaRPr lang="nl-NL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7" y="1964063"/>
            <a:ext cx="18227809" cy="963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5"/>
          <a:stretch/>
        </p:blipFill>
        <p:spPr bwMode="auto">
          <a:xfrm>
            <a:off x="8022260" y="1094631"/>
            <a:ext cx="1788411" cy="84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17593781" y="948629"/>
            <a:ext cx="624069" cy="923505"/>
          </a:xfrm>
          <a:prstGeom prst="upArrow">
            <a:avLst>
              <a:gd name="adj1" fmla="val 100000"/>
              <a:gd name="adj2" fmla="val 39793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43" tIns="48721" rIns="97443" bIns="48721" rtlCol="0" anchor="ctr"/>
          <a:lstStyle/>
          <a:p>
            <a:pPr algn="ctr" defTabSz="986323"/>
            <a:endParaRPr lang="nl-NL" sz="2000">
              <a:solidFill>
                <a:prstClr val="white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6725153" y="1295820"/>
            <a:ext cx="776867" cy="576314"/>
          </a:xfrm>
          <a:prstGeom prst="upArrow">
            <a:avLst>
              <a:gd name="adj1" fmla="val 100000"/>
              <a:gd name="adj2" fmla="val 0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43" tIns="48721" rIns="97443" bIns="48721" rtlCol="0" anchor="ctr"/>
          <a:lstStyle/>
          <a:p>
            <a:pPr algn="ctr" defTabSz="986323"/>
            <a:endParaRPr lang="nl-NL" sz="20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93381" y="360879"/>
            <a:ext cx="4298699" cy="580581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defPPr>
              <a:defRPr lang="nl-NL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defTabSz="986323"/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Woning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Unit</a:t>
            </a:r>
            <a:endParaRPr lang="nl-NL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8179" y="287958"/>
            <a:ext cx="3096343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Gebied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Backbone</a:t>
            </a:r>
            <a:endParaRPr lang="nl-NL" sz="3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08199" y="293388"/>
            <a:ext cx="3739158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Wijk(</a:t>
            </a:r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/ Cluster</a:t>
            </a:r>
            <a:endParaRPr lang="nl-NL" sz="3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305083" y="287958"/>
            <a:ext cx="3904406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Gebouw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/ Sector</a:t>
            </a:r>
            <a:endParaRPr lang="nl-NL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584" y="924618"/>
            <a:ext cx="1143981" cy="1074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3073374" y="1338199"/>
            <a:ext cx="1502794" cy="5578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768579" y="1953561"/>
            <a:ext cx="72008" cy="99852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93951" y="2083060"/>
            <a:ext cx="72008" cy="99852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357377" y="1916540"/>
            <a:ext cx="72008" cy="99852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741" y="1016547"/>
            <a:ext cx="2759605" cy="835144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68497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7" y="1964063"/>
            <a:ext cx="18227809" cy="963876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ight Arrow 36"/>
          <p:cNvSpPr/>
          <p:nvPr/>
        </p:nvSpPr>
        <p:spPr>
          <a:xfrm>
            <a:off x="19353819" y="2968057"/>
            <a:ext cx="730421" cy="720081"/>
          </a:xfrm>
          <a:prstGeom prst="rightArrow">
            <a:avLst>
              <a:gd name="adj1" fmla="val 10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7000" tIns="43499" rIns="87000" bIns="43499" rtlCol="0" anchor="ctr"/>
          <a:lstStyle/>
          <a:p>
            <a:pPr algn="ctr" defTabSz="1760587"/>
            <a:endParaRPr lang="nl-NL" sz="357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5"/>
          <a:stretch/>
        </p:blipFill>
        <p:spPr bwMode="auto">
          <a:xfrm>
            <a:off x="8022260" y="1094631"/>
            <a:ext cx="1788411" cy="84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17593781" y="948629"/>
            <a:ext cx="624069" cy="923505"/>
          </a:xfrm>
          <a:prstGeom prst="upArrow">
            <a:avLst>
              <a:gd name="adj1" fmla="val 100000"/>
              <a:gd name="adj2" fmla="val 39793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43" tIns="48721" rIns="97443" bIns="48721" rtlCol="0" anchor="ctr"/>
          <a:lstStyle/>
          <a:p>
            <a:pPr algn="ctr" defTabSz="986323"/>
            <a:endParaRPr lang="nl-NL" sz="2000">
              <a:solidFill>
                <a:prstClr val="white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6725153" y="1295820"/>
            <a:ext cx="776867" cy="576314"/>
          </a:xfrm>
          <a:prstGeom prst="upArrow">
            <a:avLst>
              <a:gd name="adj1" fmla="val 100000"/>
              <a:gd name="adj2" fmla="val 0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43" tIns="48721" rIns="97443" bIns="48721" rtlCol="0" anchor="ctr"/>
          <a:lstStyle/>
          <a:p>
            <a:pPr algn="ctr" defTabSz="986323"/>
            <a:endParaRPr lang="nl-NL" sz="20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584" y="924618"/>
            <a:ext cx="1143981" cy="1074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3073374" y="1338199"/>
            <a:ext cx="1502794" cy="5578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768579" y="1953561"/>
            <a:ext cx="72008" cy="99852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93951" y="2083060"/>
            <a:ext cx="72008" cy="99852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357377" y="1916540"/>
            <a:ext cx="72008" cy="99852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18591781" y="3151945"/>
            <a:ext cx="816905" cy="311790"/>
          </a:xfrm>
          <a:prstGeom prst="rightArrow">
            <a:avLst>
              <a:gd name="adj1" fmla="val 68502"/>
              <a:gd name="adj2" fmla="val 3303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8491487" y="10042826"/>
            <a:ext cx="939232" cy="4496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309" y="6151555"/>
            <a:ext cx="745534" cy="8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553" y="3024263"/>
            <a:ext cx="510954" cy="6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586" y="9815666"/>
            <a:ext cx="740028" cy="80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18500135" y="6456495"/>
            <a:ext cx="884711" cy="326949"/>
          </a:xfrm>
          <a:prstGeom prst="rightArrow">
            <a:avLst>
              <a:gd name="adj1" fmla="val 69806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03329" y="2946824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sp>
        <p:nvSpPr>
          <p:cNvPr id="40" name="Rectangle 39"/>
          <p:cNvSpPr/>
          <p:nvPr/>
        </p:nvSpPr>
        <p:spPr>
          <a:xfrm>
            <a:off x="18026762" y="6225484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5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sp>
        <p:nvSpPr>
          <p:cNvPr id="41" name="Rectangle 40"/>
          <p:cNvSpPr/>
          <p:nvPr/>
        </p:nvSpPr>
        <p:spPr>
          <a:xfrm>
            <a:off x="18026762" y="9882699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4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5741" y="1016547"/>
            <a:ext cx="2759605" cy="835144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5393381" y="360879"/>
            <a:ext cx="4298699" cy="580581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defPPr>
              <a:defRPr lang="nl-NL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defTabSz="986323"/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Woning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Unit</a:t>
            </a:r>
            <a:endParaRPr lang="nl-NL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68179" y="287958"/>
            <a:ext cx="3096343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Gebied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Backbone</a:t>
            </a:r>
            <a:endParaRPr lang="nl-NL" sz="3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008199" y="293388"/>
            <a:ext cx="3739158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Wijk(</a:t>
            </a:r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/ Cluster</a:t>
            </a:r>
            <a:endParaRPr lang="nl-NL" sz="3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1305083" y="287958"/>
            <a:ext cx="3904406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Gebouw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/ Sector</a:t>
            </a:r>
            <a:endParaRPr lang="nl-NL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3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7" y="1964063"/>
            <a:ext cx="18227809" cy="963876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ight Arrow 36"/>
          <p:cNvSpPr/>
          <p:nvPr/>
        </p:nvSpPr>
        <p:spPr>
          <a:xfrm>
            <a:off x="19353819" y="2968057"/>
            <a:ext cx="730421" cy="720081"/>
          </a:xfrm>
          <a:prstGeom prst="rightArrow">
            <a:avLst>
              <a:gd name="adj1" fmla="val 10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7000" tIns="43499" rIns="87000" bIns="43499" rtlCol="0" anchor="ctr"/>
          <a:lstStyle/>
          <a:p>
            <a:pPr algn="ctr" defTabSz="1760587"/>
            <a:endParaRPr lang="nl-NL" sz="357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5"/>
          <a:stretch/>
        </p:blipFill>
        <p:spPr bwMode="auto">
          <a:xfrm>
            <a:off x="8022260" y="1094631"/>
            <a:ext cx="1788411" cy="84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17593781" y="948629"/>
            <a:ext cx="624069" cy="923505"/>
          </a:xfrm>
          <a:prstGeom prst="upArrow">
            <a:avLst>
              <a:gd name="adj1" fmla="val 100000"/>
              <a:gd name="adj2" fmla="val 39793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43" tIns="48721" rIns="97443" bIns="48721" rtlCol="0" anchor="ctr"/>
          <a:lstStyle/>
          <a:p>
            <a:pPr algn="ctr" defTabSz="986323"/>
            <a:endParaRPr lang="nl-NL" sz="2000">
              <a:solidFill>
                <a:prstClr val="white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6725153" y="1295820"/>
            <a:ext cx="776867" cy="576314"/>
          </a:xfrm>
          <a:prstGeom prst="upArrow">
            <a:avLst>
              <a:gd name="adj1" fmla="val 100000"/>
              <a:gd name="adj2" fmla="val 0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43" tIns="48721" rIns="97443" bIns="48721" rtlCol="0" anchor="ctr"/>
          <a:lstStyle/>
          <a:p>
            <a:pPr algn="ctr" defTabSz="986323"/>
            <a:endParaRPr lang="nl-NL" sz="20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584" y="924618"/>
            <a:ext cx="1143981" cy="1074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3073374" y="1338199"/>
            <a:ext cx="1502794" cy="5578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768579" y="1953561"/>
            <a:ext cx="36004" cy="949563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93951" y="2083060"/>
            <a:ext cx="5030" cy="93661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357377" y="1916540"/>
            <a:ext cx="36004" cy="95326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18591781" y="3151945"/>
            <a:ext cx="816905" cy="311790"/>
          </a:xfrm>
          <a:prstGeom prst="rightArrow">
            <a:avLst>
              <a:gd name="adj1" fmla="val 68502"/>
              <a:gd name="adj2" fmla="val 3303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8491487" y="10042826"/>
            <a:ext cx="939232" cy="4496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6804583" y="8288180"/>
            <a:ext cx="1378828" cy="2462613"/>
          </a:xfrm>
          <a:prstGeom prst="can">
            <a:avLst>
              <a:gd name="adj" fmla="val 36874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Opslag</a:t>
            </a:r>
            <a:endParaRPr lang="en-GB" sz="2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lang="nl-NL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309" y="6151555"/>
            <a:ext cx="745534" cy="8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553" y="3024263"/>
            <a:ext cx="510954" cy="6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586" y="9815666"/>
            <a:ext cx="740028" cy="80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62470" y="9011525"/>
            <a:ext cx="1073677" cy="180394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Bron</a:t>
            </a:r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</a:t>
            </a:r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GWh</a:t>
            </a:r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8500135" y="6456495"/>
            <a:ext cx="884711" cy="326949"/>
          </a:xfrm>
          <a:prstGeom prst="rightArrow">
            <a:avLst>
              <a:gd name="adj1" fmla="val 69806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025304" y="6456495"/>
            <a:ext cx="1073677" cy="180394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Bron</a:t>
            </a:r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GWh</a:t>
            </a:r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03329" y="2946824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sp>
        <p:nvSpPr>
          <p:cNvPr id="40" name="Rectangle 39"/>
          <p:cNvSpPr/>
          <p:nvPr/>
        </p:nvSpPr>
        <p:spPr>
          <a:xfrm>
            <a:off x="18026762" y="6225484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5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sp>
        <p:nvSpPr>
          <p:cNvPr id="41" name="Rectangle 40"/>
          <p:cNvSpPr/>
          <p:nvPr/>
        </p:nvSpPr>
        <p:spPr>
          <a:xfrm>
            <a:off x="18026762" y="9882699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4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5741" y="1016547"/>
            <a:ext cx="2759605" cy="835144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15393381" y="360879"/>
            <a:ext cx="4298699" cy="580581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defPPr>
              <a:defRPr lang="nl-NL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defTabSz="986323"/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Woning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Unit</a:t>
            </a:r>
            <a:endParaRPr lang="nl-NL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168179" y="287958"/>
            <a:ext cx="3096343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Gebied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Backbone</a:t>
            </a:r>
            <a:endParaRPr lang="nl-NL" sz="3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008199" y="293388"/>
            <a:ext cx="3739158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Wijk(</a:t>
            </a:r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/ Cluster</a:t>
            </a:r>
            <a:endParaRPr lang="nl-NL" sz="3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1305083" y="287958"/>
            <a:ext cx="3904406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Gebouw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/ Sector</a:t>
            </a:r>
            <a:endParaRPr lang="nl-NL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3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7" y="1964063"/>
            <a:ext cx="18227809" cy="963876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ight Arrow 36"/>
          <p:cNvSpPr/>
          <p:nvPr/>
        </p:nvSpPr>
        <p:spPr>
          <a:xfrm>
            <a:off x="19353819" y="2968057"/>
            <a:ext cx="730421" cy="720081"/>
          </a:xfrm>
          <a:prstGeom prst="rightArrow">
            <a:avLst>
              <a:gd name="adj1" fmla="val 10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7000" tIns="43499" rIns="87000" bIns="43499" rtlCol="0" anchor="ctr"/>
          <a:lstStyle/>
          <a:p>
            <a:pPr algn="ctr" defTabSz="1760587"/>
            <a:endParaRPr lang="nl-NL" sz="357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5"/>
          <a:stretch/>
        </p:blipFill>
        <p:spPr bwMode="auto">
          <a:xfrm>
            <a:off x="8022260" y="1094631"/>
            <a:ext cx="1788411" cy="84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17593781" y="948629"/>
            <a:ext cx="624069" cy="923505"/>
          </a:xfrm>
          <a:prstGeom prst="upArrow">
            <a:avLst>
              <a:gd name="adj1" fmla="val 100000"/>
              <a:gd name="adj2" fmla="val 39793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43" tIns="48721" rIns="97443" bIns="48721" rtlCol="0" anchor="ctr"/>
          <a:lstStyle/>
          <a:p>
            <a:pPr algn="ctr" defTabSz="986323"/>
            <a:endParaRPr lang="nl-NL" sz="2000">
              <a:solidFill>
                <a:prstClr val="white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6725153" y="1295820"/>
            <a:ext cx="776867" cy="576314"/>
          </a:xfrm>
          <a:prstGeom prst="upArrow">
            <a:avLst>
              <a:gd name="adj1" fmla="val 100000"/>
              <a:gd name="adj2" fmla="val 0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43" tIns="48721" rIns="97443" bIns="48721" rtlCol="0" anchor="ctr"/>
          <a:lstStyle/>
          <a:p>
            <a:pPr algn="ctr" defTabSz="986323"/>
            <a:endParaRPr lang="nl-NL" sz="20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584" y="924618"/>
            <a:ext cx="1143981" cy="1074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3073374" y="1338199"/>
            <a:ext cx="1502794" cy="5578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768579" y="1953561"/>
            <a:ext cx="72008" cy="99852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93951" y="2083060"/>
            <a:ext cx="72008" cy="99852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357377" y="1916540"/>
            <a:ext cx="72008" cy="99852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18591781" y="3151945"/>
            <a:ext cx="816905" cy="311790"/>
          </a:xfrm>
          <a:prstGeom prst="rightArrow">
            <a:avLst>
              <a:gd name="adj1" fmla="val 68502"/>
              <a:gd name="adj2" fmla="val 3303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8491487" y="10042826"/>
            <a:ext cx="939232" cy="4496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6804583" y="8288180"/>
            <a:ext cx="1378828" cy="2462613"/>
          </a:xfrm>
          <a:prstGeom prst="can">
            <a:avLst>
              <a:gd name="adj" fmla="val 36874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Opslag</a:t>
            </a:r>
            <a:endParaRPr lang="en-GB" sz="2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lang="nl-NL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309" y="6151555"/>
            <a:ext cx="745534" cy="8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553" y="3024263"/>
            <a:ext cx="510954" cy="6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586" y="9815666"/>
            <a:ext cx="740028" cy="80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62470" y="9011525"/>
            <a:ext cx="1073677" cy="180394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Bron</a:t>
            </a:r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</a:t>
            </a:r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GWh</a:t>
            </a:r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8500135" y="6456495"/>
            <a:ext cx="884711" cy="326949"/>
          </a:xfrm>
          <a:prstGeom prst="rightArrow">
            <a:avLst>
              <a:gd name="adj1" fmla="val 69806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8741" tIns="24370" rIns="48741" bIns="24370" rtlCol="0" anchor="ctr"/>
          <a:lstStyle/>
          <a:p>
            <a:pPr algn="ctr" defTabSz="986323"/>
            <a:endParaRPr lang="nl-NL" sz="20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025304" y="6456495"/>
            <a:ext cx="1073677" cy="180394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Bron</a:t>
            </a:r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en-GB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GWh</a:t>
            </a:r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03329" y="2946824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sp>
        <p:nvSpPr>
          <p:cNvPr id="40" name="Rectangle 39"/>
          <p:cNvSpPr/>
          <p:nvPr/>
        </p:nvSpPr>
        <p:spPr>
          <a:xfrm>
            <a:off x="18026762" y="6225484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5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sp>
        <p:nvSpPr>
          <p:cNvPr id="41" name="Rectangle 40"/>
          <p:cNvSpPr/>
          <p:nvPr/>
        </p:nvSpPr>
        <p:spPr>
          <a:xfrm>
            <a:off x="18026762" y="9882699"/>
            <a:ext cx="839161" cy="685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4 </a:t>
            </a:r>
            <a:r>
              <a:rPr lang="en-GB" sz="2400" dirty="0" err="1" smtClean="0"/>
              <a:t>GWh</a:t>
            </a:r>
            <a:endParaRPr lang="en-GB" sz="2400" dirty="0"/>
          </a:p>
        </p:txBody>
      </p:sp>
      <p:sp>
        <p:nvSpPr>
          <p:cNvPr id="38" name="Can 37"/>
          <p:cNvSpPr/>
          <p:nvPr/>
        </p:nvSpPr>
        <p:spPr>
          <a:xfrm rot="5400000">
            <a:off x="11497978" y="4610209"/>
            <a:ext cx="235059" cy="11764507"/>
          </a:xfrm>
          <a:prstGeom prst="can">
            <a:avLst>
              <a:gd name="adj" fmla="val 56210"/>
            </a:avLst>
          </a:prstGeom>
          <a:solidFill>
            <a:schemeClr val="accent1">
              <a:lumMod val="20000"/>
              <a:lumOff val="80000"/>
              <a:alpha val="25098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n 14"/>
          <p:cNvSpPr/>
          <p:nvPr/>
        </p:nvSpPr>
        <p:spPr>
          <a:xfrm rot="5400000">
            <a:off x="11502236" y="3283257"/>
            <a:ext cx="235059" cy="11764507"/>
          </a:xfrm>
          <a:prstGeom prst="can">
            <a:avLst>
              <a:gd name="adj" fmla="val 56210"/>
            </a:avLst>
          </a:prstGeom>
          <a:solidFill>
            <a:srgbClr val="F2DCDB">
              <a:alpha val="25098"/>
            </a:srgbClr>
          </a:solidFill>
          <a:ln>
            <a:solidFill>
              <a:srgbClr val="EA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an 42"/>
          <p:cNvSpPr/>
          <p:nvPr/>
        </p:nvSpPr>
        <p:spPr>
          <a:xfrm rot="5400000">
            <a:off x="14324894" y="3297559"/>
            <a:ext cx="271702" cy="6589574"/>
          </a:xfrm>
          <a:prstGeom prst="can">
            <a:avLst>
              <a:gd name="adj" fmla="val 56210"/>
            </a:avLst>
          </a:prstGeom>
          <a:solidFill>
            <a:srgbClr val="F2DCDB">
              <a:alpha val="25098"/>
            </a:srgbClr>
          </a:solidFill>
          <a:ln>
            <a:solidFill>
              <a:srgbClr val="EA452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p-Down Arrow 18"/>
          <p:cNvSpPr/>
          <p:nvPr/>
        </p:nvSpPr>
        <p:spPr>
          <a:xfrm>
            <a:off x="11404934" y="6737479"/>
            <a:ext cx="1456469" cy="2264537"/>
          </a:xfrm>
          <a:prstGeom prst="upDownArrow">
            <a:avLst>
              <a:gd name="adj1" fmla="val 66276"/>
              <a:gd name="adj2" fmla="val 25585"/>
            </a:avLst>
          </a:prstGeom>
          <a:solidFill>
            <a:srgbClr val="F2DCDB">
              <a:alpha val="25098"/>
            </a:srgbClr>
          </a:solidFill>
          <a:ln>
            <a:solidFill>
              <a:srgbClr val="EA452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Temperatuur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variatie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7873008" y="6456495"/>
            <a:ext cx="230321" cy="271702"/>
          </a:xfrm>
          <a:prstGeom prst="rightArrow">
            <a:avLst/>
          </a:prstGeom>
          <a:solidFill>
            <a:srgbClr val="EA452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nip Single Corner Rectangle 22"/>
          <p:cNvSpPr/>
          <p:nvPr/>
        </p:nvSpPr>
        <p:spPr>
          <a:xfrm>
            <a:off x="0" y="0"/>
            <a:ext cx="3207853" cy="151209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KoWaNet basis </a:t>
            </a:r>
            <a:r>
              <a:rPr lang="en-GB" dirty="0" err="1" smtClean="0"/>
              <a:t>configuratie</a:t>
            </a:r>
            <a:endParaRPr lang="en-GB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5741" y="1016547"/>
            <a:ext cx="2759605" cy="835144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15393381" y="360879"/>
            <a:ext cx="4298699" cy="580581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defPPr>
              <a:defRPr lang="nl-NL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defTabSz="986323"/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Woning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Unit</a:t>
            </a:r>
            <a:endParaRPr lang="nl-NL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168179" y="287958"/>
            <a:ext cx="3096343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Gebied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Backbone</a:t>
            </a:r>
            <a:endParaRPr lang="nl-NL" sz="3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008199" y="293388"/>
            <a:ext cx="3739158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Wijk(</a:t>
            </a:r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/ Cluster</a:t>
            </a:r>
            <a:endParaRPr lang="nl-NL" sz="3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1305083" y="287958"/>
            <a:ext cx="3904406" cy="653502"/>
          </a:xfrm>
          <a:prstGeom prst="rect">
            <a:avLst/>
          </a:prstGeom>
        </p:spPr>
        <p:txBody>
          <a:bodyPr vert="horz" lIns="98633" tIns="49316" rIns="98633" bIns="49316" rtlCol="0" anchor="ctr">
            <a:noAutofit/>
          </a:bodyPr>
          <a:lstStyle>
            <a:lvl1pPr algn="ctr" defTabSz="1851120" rtl="0" eaLnBrk="1" latinLnBrk="0" hangingPunct="1"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Gebouw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GB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/ Sector</a:t>
            </a:r>
            <a:endParaRPr lang="nl-NL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Can 48"/>
          <p:cNvSpPr/>
          <p:nvPr/>
        </p:nvSpPr>
        <p:spPr>
          <a:xfrm rot="5400000">
            <a:off x="16593776" y="1958576"/>
            <a:ext cx="304179" cy="2776977"/>
          </a:xfrm>
          <a:prstGeom prst="can">
            <a:avLst>
              <a:gd name="adj" fmla="val 56210"/>
            </a:avLst>
          </a:prstGeom>
          <a:solidFill>
            <a:srgbClr val="F2DCDB">
              <a:alpha val="25098"/>
            </a:srgbClr>
          </a:solidFill>
          <a:ln>
            <a:solidFill>
              <a:srgbClr val="EA452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Bijschrift: pijl-links/-rechts 28">
            <a:extLst>
              <a:ext uri="{FF2B5EF4-FFF2-40B4-BE49-F238E27FC236}">
                <a16:creationId xmlns:a16="http://schemas.microsoft.com/office/drawing/2014/main" id="{6FAF154E-2152-4988-B5E7-A726D1558E79}"/>
              </a:ext>
            </a:extLst>
          </p:cNvPr>
          <p:cNvSpPr/>
          <p:nvPr/>
        </p:nvSpPr>
        <p:spPr>
          <a:xfrm rot="16200000">
            <a:off x="12615954" y="5829673"/>
            <a:ext cx="5626861" cy="894984"/>
          </a:xfrm>
          <a:prstGeom prst="leftRightArrowCallout">
            <a:avLst>
              <a:gd name="adj1" fmla="val 12760"/>
              <a:gd name="adj2" fmla="val 25000"/>
              <a:gd name="adj3" fmla="val 25000"/>
              <a:gd name="adj4" fmla="val 68481"/>
            </a:avLst>
          </a:prstGeom>
          <a:gradFill flip="none" rotWithShape="1">
            <a:gsLst>
              <a:gs pos="1000">
                <a:schemeClr val="accent6">
                  <a:lumMod val="60000"/>
                  <a:lumOff val="40000"/>
                </a:schemeClr>
              </a:gs>
              <a:gs pos="47000">
                <a:schemeClr val="accent6">
                  <a:lumMod val="40000"/>
                  <a:lumOff val="60000"/>
                </a:schemeClr>
              </a:gs>
              <a:gs pos="100000">
                <a:srgbClr val="FF5050"/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891871"/>
            <a:r>
              <a:rPr lang="nl-NL" sz="25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Slimme warmtepomp</a:t>
            </a:r>
            <a:endParaRPr lang="nl-NL" sz="25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96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44FD230D6BAD428BB946F6CF4898B8" ma:contentTypeVersion="11" ma:contentTypeDescription="Create a new document." ma:contentTypeScope="" ma:versionID="b565d154a8eeead1f52ebc6b41825d8b">
  <xsd:schema xmlns:xsd="http://www.w3.org/2001/XMLSchema" xmlns:xs="http://www.w3.org/2001/XMLSchema" xmlns:p="http://schemas.microsoft.com/office/2006/metadata/properties" xmlns:ns2="a23c5c11-b6a8-4598-abac-dab1709e248d" xmlns:ns3="7230cd14-5972-423b-bc8d-277a171d364f" targetNamespace="http://schemas.microsoft.com/office/2006/metadata/properties" ma:root="true" ma:fieldsID="4cdf47c7d631d02dbc2e07b05fe5ba72" ns2:_="" ns3:_="">
    <xsd:import namespace="a23c5c11-b6a8-4598-abac-dab1709e248d"/>
    <xsd:import namespace="7230cd14-5972-423b-bc8d-277a171d36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c5c11-b6a8-4598-abac-dab1709e2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0cd14-5972-423b-bc8d-277a171d364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30CBDF-2D14-4545-BE25-91EDF21D0AB4}"/>
</file>

<file path=customXml/itemProps2.xml><?xml version="1.0" encoding="utf-8"?>
<ds:datastoreItem xmlns:ds="http://schemas.openxmlformats.org/officeDocument/2006/customXml" ds:itemID="{88FF0672-E648-433F-A03E-17780FA201AC}"/>
</file>

<file path=customXml/itemProps3.xml><?xml version="1.0" encoding="utf-8"?>
<ds:datastoreItem xmlns:ds="http://schemas.openxmlformats.org/officeDocument/2006/customXml" ds:itemID="{921E4C6C-3D53-4E4B-9115-C2FABE270676}"/>
</file>

<file path=docProps/app.xml><?xml version="1.0" encoding="utf-8"?>
<Properties xmlns="http://schemas.openxmlformats.org/officeDocument/2006/extended-properties" xmlns:vt="http://schemas.openxmlformats.org/officeDocument/2006/docPropsVTypes">
  <TotalTime>42400</TotalTime>
  <Words>224</Words>
  <Application>Microsoft Office PowerPoint</Application>
  <PresentationFormat>Custom</PresentationFormat>
  <Paragraphs>107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Jansen - BK</dc:creator>
  <cp:lastModifiedBy>Sabine Jansen - BK</cp:lastModifiedBy>
  <cp:revision>357</cp:revision>
  <dcterms:created xsi:type="dcterms:W3CDTF">2016-04-13T13:06:59Z</dcterms:created>
  <dcterms:modified xsi:type="dcterms:W3CDTF">2021-03-01T17:10:51Z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0x0101006344FD230D6BAD428BB946F6CF4898B8</vt:lpwstr>
  </property>
</Properties>
</file>